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51435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lcP7PUtY8uIjhmT3/aTINC8pH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5"/>
  </p:normalViewPr>
  <p:slideViewPr>
    <p:cSldViewPr snapToGrid="0">
      <p:cViewPr varScale="1">
        <p:scale>
          <a:sx n="142" d="100"/>
          <a:sy n="142" d="100"/>
        </p:scale>
        <p:origin x="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57400" y="685800"/>
            <a:ext cx="34291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3000000" cy="300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" name="Google Shape;51;p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3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365760" y="228600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12–24 MONTH TALENT PLAN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365760" y="640080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Strategic Canvas for Workforce Planning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365760" y="1005840"/>
            <a:ext cx="841248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365760" y="1097280"/>
            <a:ext cx="841248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BUSINESS CONTEXT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365760" y="1371600"/>
            <a:ext cx="2651760" cy="59436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457200" y="1417320"/>
            <a:ext cx="246888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Business Goals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457200" y="164592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 your top 3 strategic priorities for the next 12-24 months?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3200400" y="1371600"/>
            <a:ext cx="2651760" cy="59436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3291840" y="1417320"/>
            <a:ext cx="246888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Projects/Changes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3291840" y="164592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significant projects, expansions, or changes are planned?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6035040" y="1371600"/>
            <a:ext cx="2651760" cy="59436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6126480" y="1417320"/>
            <a:ext cx="246888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Constraints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/>
          <p:nvPr/>
        </p:nvSpPr>
        <p:spPr>
          <a:xfrm>
            <a:off x="6126480" y="164592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Budget limits? Location restrictions? Technology shifts?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365760" y="2148840"/>
            <a:ext cx="26517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ENGINEERING &amp; TECHNICAL TEAM TODAY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365760" y="2423160"/>
            <a:ext cx="2651760" cy="1097280"/>
          </a:xfrm>
          <a:prstGeom prst="rect">
            <a:avLst/>
          </a:prstGeom>
          <a:solidFill>
            <a:srgbClr val="F7FAFC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57200" y="2514600"/>
            <a:ext cx="24688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Headcount by function: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Design: __  • Projects: __  • Technical: __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Maintenance: __  • Field: __  • Other: __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Strengths | Bottlenecks | Dependencies: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3200400" y="214884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12–24 MONTH DEMAND FORECAST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3200400" y="2423160"/>
            <a:ext cx="2743200" cy="1097280"/>
          </a:xfrm>
          <a:prstGeom prst="rect">
            <a:avLst/>
          </a:prstGeom>
          <a:solidFill>
            <a:srgbClr val="F7FAFC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3291840" y="2514600"/>
            <a:ext cx="256032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Q1      Q2      Q3      Q4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New roles:  __   __   __   __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Backfills:  __   __   __   __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en-US" sz="7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(retirements, risk of leavers)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Skills shifts: _______________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"/>
          <p:cNvSpPr/>
          <p:nvPr/>
        </p:nvSpPr>
        <p:spPr>
          <a:xfrm>
            <a:off x="6035040" y="2148840"/>
            <a:ext cx="26517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STRATEGIC PRIORITIES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"/>
          <p:cNvSpPr/>
          <p:nvPr/>
        </p:nvSpPr>
        <p:spPr>
          <a:xfrm>
            <a:off x="6035040" y="2423160"/>
            <a:ext cx="2651760" cy="1097280"/>
          </a:xfrm>
          <a:prstGeom prst="rect">
            <a:avLst/>
          </a:prstGeom>
          <a:solidFill>
            <a:srgbClr val="F7FAFC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"/>
          <p:cNvSpPr/>
          <p:nvPr/>
        </p:nvSpPr>
        <p:spPr>
          <a:xfrm>
            <a:off x="6126480" y="2514600"/>
            <a:ext cx="24688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 3 talent priorities: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_________________________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en-US" sz="7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Success: ________________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_________________________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_________________________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"/>
          <p:cNvSpPr/>
          <p:nvPr/>
        </p:nvSpPr>
        <p:spPr>
          <a:xfrm>
            <a:off x="365760" y="365760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MAKE VS BUY VS BUILD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"/>
          <p:cNvSpPr/>
          <p:nvPr/>
        </p:nvSpPr>
        <p:spPr>
          <a:xfrm>
            <a:off x="365760" y="3931920"/>
            <a:ext cx="1737360" cy="54864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"/>
          <p:cNvSpPr/>
          <p:nvPr/>
        </p:nvSpPr>
        <p:spPr>
          <a:xfrm>
            <a:off x="457200" y="3977640"/>
            <a:ext cx="1554480" cy="164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Internal Develop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"/>
          <p:cNvSpPr/>
          <p:nvPr/>
        </p:nvSpPr>
        <p:spPr>
          <a:xfrm>
            <a:off x="457200" y="4160520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en-US"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Who/what roles to grow from within?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"/>
          <p:cNvSpPr/>
          <p:nvPr/>
        </p:nvSpPr>
        <p:spPr>
          <a:xfrm>
            <a:off x="2286000" y="3931920"/>
            <a:ext cx="1737360" cy="54864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"/>
          <p:cNvSpPr/>
          <p:nvPr/>
        </p:nvSpPr>
        <p:spPr>
          <a:xfrm>
            <a:off x="2377440" y="3977640"/>
            <a:ext cx="1554480" cy="164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External Hire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"/>
          <p:cNvSpPr/>
          <p:nvPr/>
        </p:nvSpPr>
        <p:spPr>
          <a:xfrm>
            <a:off x="2377440" y="4160520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en-US"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Roles for recruitment focus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/>
          <p:nvPr/>
        </p:nvSpPr>
        <p:spPr>
          <a:xfrm>
            <a:off x="4206240" y="3931920"/>
            <a:ext cx="1737360" cy="54864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"/>
          <p:cNvSpPr/>
          <p:nvPr/>
        </p:nvSpPr>
        <p:spPr>
          <a:xfrm>
            <a:off x="4297680" y="3977640"/>
            <a:ext cx="1554480" cy="164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Automate/Outsource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"/>
          <p:cNvSpPr/>
          <p:nvPr/>
        </p:nvSpPr>
        <p:spPr>
          <a:xfrm>
            <a:off x="4297680" y="4160520"/>
            <a:ext cx="1554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en-US" sz="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Where roles may shrink/change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/>
          <p:nvPr/>
        </p:nvSpPr>
        <p:spPr>
          <a:xfrm>
            <a:off x="6035040" y="3657600"/>
            <a:ext cx="26517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 SUPPORT NEEDED FROM AGENCY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/>
          <p:nvPr/>
        </p:nvSpPr>
        <p:spPr>
          <a:xfrm>
            <a:off x="6035040" y="3931920"/>
            <a:ext cx="2651760" cy="548640"/>
          </a:xfrm>
          <a:prstGeom prst="rect">
            <a:avLst/>
          </a:prstGeom>
          <a:solidFill>
            <a:srgbClr val="F7FAFC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6126480" y="4023360"/>
            <a:ext cx="2468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☐ Retainers / talent pipelines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☐ Salary/market insight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☐ Campaigns or branded projects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☐ Early-career programmes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365760" y="4663440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YP Recruitment  |  Book a free 30-min discovery call: info@</a:t>
            </a:r>
            <a:r>
              <a:rPr lang="en-US" sz="800" i="1">
                <a:solidFill>
                  <a:schemeClr val="dk1"/>
                </a:solidFill>
              </a:rPr>
              <a:t>yprecruit.co.uk</a:t>
            </a:r>
            <a:r>
              <a:rPr lang="en-US" sz="8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|  0113 418 0806 | www.</a:t>
            </a:r>
            <a:r>
              <a:rPr lang="en-US" sz="800" i="1">
                <a:solidFill>
                  <a:schemeClr val="dk1"/>
                </a:solidFill>
              </a:rPr>
              <a:t>yprecruit.co.uk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1" descr="A black letter with white text  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47896" y="125730"/>
            <a:ext cx="769620" cy="769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2" descr="A black letter with white text  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47896" y="125730"/>
            <a:ext cx="769620" cy="76962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2"/>
          <p:cNvSpPr/>
          <p:nvPr/>
        </p:nvSpPr>
        <p:spPr>
          <a:xfrm>
            <a:off x="457200" y="230293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TO USE THE ENGINEERING TALENT PLAN CANVAS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457200" y="733213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canvas is designed for a 60-minute strategic planning session with your engineering/technical leadership team and HR. Work through each section in order to create your plan on a page.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/>
          <p:nvPr/>
        </p:nvSpPr>
        <p:spPr>
          <a:xfrm>
            <a:off x="457200" y="1236133"/>
            <a:ext cx="320040" cy="32004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457200" y="1236133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"/>
          <p:cNvSpPr/>
          <p:nvPr/>
        </p:nvSpPr>
        <p:spPr>
          <a:xfrm>
            <a:off x="914400" y="1281853"/>
            <a:ext cx="7772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Business Context (5 mins)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/>
          <p:cNvSpPr/>
          <p:nvPr/>
        </p:nvSpPr>
        <p:spPr>
          <a:xfrm>
            <a:off x="914400" y="1528741"/>
            <a:ext cx="777240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Agree your top 3 business goals for the next 12-24 months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major projects, expansions, or changes and note key constraints (budget, location, tech)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2"/>
          <p:cNvSpPr/>
          <p:nvPr/>
        </p:nvSpPr>
        <p:spPr>
          <a:xfrm>
            <a:off x="457200" y="1876213"/>
            <a:ext cx="320040" cy="32004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2"/>
          <p:cNvSpPr/>
          <p:nvPr/>
        </p:nvSpPr>
        <p:spPr>
          <a:xfrm>
            <a:off x="457200" y="1876213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/>
          <p:nvPr/>
        </p:nvSpPr>
        <p:spPr>
          <a:xfrm>
            <a:off x="914400" y="1921933"/>
            <a:ext cx="7772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Engineering &amp; Technical Team Today (10 mins)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/>
          <p:nvPr/>
        </p:nvSpPr>
        <p:spPr>
          <a:xfrm>
            <a:off x="914400" y="2168821"/>
            <a:ext cx="777240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Break down current headcount by function (Design, Projects, Maintenance, Field Service)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strengths, bottlenecks, dependencies, and capability gaps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2"/>
          <p:cNvSpPr/>
          <p:nvPr/>
        </p:nvSpPr>
        <p:spPr>
          <a:xfrm>
            <a:off x="457200" y="2516293"/>
            <a:ext cx="320040" cy="32004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2"/>
          <p:cNvSpPr/>
          <p:nvPr/>
        </p:nvSpPr>
        <p:spPr>
          <a:xfrm>
            <a:off x="457200" y="2516293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2"/>
          <p:cNvSpPr/>
          <p:nvPr/>
        </p:nvSpPr>
        <p:spPr>
          <a:xfrm>
            <a:off x="914400" y="2562013"/>
            <a:ext cx="7772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12-24 Month Demand Forecast (15 mins)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914400" y="2808901"/>
            <a:ext cx="777240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Forecast new roles needed by quarter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 for backfills (retirements, leavers, promotions) and skills shifts from new tech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457200" y="3156373"/>
            <a:ext cx="320040" cy="32004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2"/>
          <p:cNvSpPr/>
          <p:nvPr/>
        </p:nvSpPr>
        <p:spPr>
          <a:xfrm>
            <a:off x="457200" y="3156373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2"/>
          <p:cNvSpPr/>
          <p:nvPr/>
        </p:nvSpPr>
        <p:spPr>
          <a:xfrm>
            <a:off x="914400" y="3202093"/>
            <a:ext cx="7772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Strategic Priorities (10 mins)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2"/>
          <p:cNvSpPr/>
          <p:nvPr/>
        </p:nvSpPr>
        <p:spPr>
          <a:xfrm>
            <a:off x="914400" y="3448981"/>
            <a:ext cx="777240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Agree your top 3 talent priorities (e.g., build controls pipeline, reduce time-to-hire)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each priority, define measurable success criteria and a timeframe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2"/>
          <p:cNvSpPr/>
          <p:nvPr/>
        </p:nvSpPr>
        <p:spPr>
          <a:xfrm>
            <a:off x="457200" y="3796453"/>
            <a:ext cx="320040" cy="32004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2"/>
          <p:cNvSpPr/>
          <p:nvPr/>
        </p:nvSpPr>
        <p:spPr>
          <a:xfrm>
            <a:off x="457200" y="3796453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2"/>
          <p:cNvSpPr/>
          <p:nvPr/>
        </p:nvSpPr>
        <p:spPr>
          <a:xfrm>
            <a:off x="914400" y="3842173"/>
            <a:ext cx="7772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vs Buy vs Build (10 mins)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914400" y="4089061"/>
            <a:ext cx="777240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Internal Develop: Who can you grow into new roles?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External Hire: What roles need recruitment focus? Where might roles shrink or change?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2"/>
          <p:cNvSpPr/>
          <p:nvPr/>
        </p:nvSpPr>
        <p:spPr>
          <a:xfrm>
            <a:off x="457200" y="4436533"/>
            <a:ext cx="320040" cy="32004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2"/>
          <p:cNvSpPr/>
          <p:nvPr/>
        </p:nvSpPr>
        <p:spPr>
          <a:xfrm>
            <a:off x="457200" y="4436533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2"/>
          <p:cNvSpPr/>
          <p:nvPr/>
        </p:nvSpPr>
        <p:spPr>
          <a:xfrm>
            <a:off x="914400" y="4482253"/>
            <a:ext cx="7772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Support Needed (10 mins)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2"/>
          <p:cNvSpPr/>
          <p:nvPr/>
        </p:nvSpPr>
        <p:spPr>
          <a:xfrm>
            <a:off x="914400" y="4729141"/>
            <a:ext cx="7772400" cy="301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Tick what you need from your recruitment partner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retainers, market insight, campaigns, or early-career programmes and agree next steps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/>
          <p:nvPr/>
        </p:nvSpPr>
        <p:spPr>
          <a:xfrm>
            <a:off x="365760" y="228600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12–24 MONTH ENGINEERING &amp; TECHNICAL TALENT PLAN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365760" y="640080"/>
            <a:ext cx="841248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Completed: __________ | Review Date: __________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365760" y="1005840"/>
            <a:ext cx="841248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365760" y="1097280"/>
            <a:ext cx="841248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BUSINESS CONTEXT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365760" y="1371600"/>
            <a:ext cx="2651760" cy="59436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457200" y="1417320"/>
            <a:ext cx="246888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Business Goals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3200400" y="1371600"/>
            <a:ext cx="2651760" cy="59436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3291840" y="1417320"/>
            <a:ext cx="246888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Projects/Changes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3"/>
          <p:cNvSpPr/>
          <p:nvPr/>
        </p:nvSpPr>
        <p:spPr>
          <a:xfrm>
            <a:off x="6035040" y="1371600"/>
            <a:ext cx="2651760" cy="59436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6126480" y="1417320"/>
            <a:ext cx="246888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Constraints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3"/>
          <p:cNvSpPr/>
          <p:nvPr/>
        </p:nvSpPr>
        <p:spPr>
          <a:xfrm>
            <a:off x="365760" y="2148840"/>
            <a:ext cx="26517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ENGINEERING &amp; TECHNICAL TEAM TODAY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3"/>
          <p:cNvSpPr/>
          <p:nvPr/>
        </p:nvSpPr>
        <p:spPr>
          <a:xfrm>
            <a:off x="365760" y="2423160"/>
            <a:ext cx="2651760" cy="109728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3"/>
          <p:cNvSpPr/>
          <p:nvPr/>
        </p:nvSpPr>
        <p:spPr>
          <a:xfrm>
            <a:off x="3200400" y="2148840"/>
            <a:ext cx="27432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12–24 MONTH DEMAND FORECAST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3"/>
          <p:cNvSpPr/>
          <p:nvPr/>
        </p:nvSpPr>
        <p:spPr>
          <a:xfrm>
            <a:off x="3200400" y="2423160"/>
            <a:ext cx="2743200" cy="109728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"/>
          <p:cNvSpPr/>
          <p:nvPr/>
        </p:nvSpPr>
        <p:spPr>
          <a:xfrm>
            <a:off x="3291840" y="2514600"/>
            <a:ext cx="256032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Q1      Q2      Q3      Q4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"/>
          <p:cNvSpPr/>
          <p:nvPr/>
        </p:nvSpPr>
        <p:spPr>
          <a:xfrm>
            <a:off x="6035040" y="2148840"/>
            <a:ext cx="26517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STRATEGIC PRIORITIES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"/>
          <p:cNvSpPr/>
          <p:nvPr/>
        </p:nvSpPr>
        <p:spPr>
          <a:xfrm>
            <a:off x="6035040" y="2423160"/>
            <a:ext cx="2651760" cy="109728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365760" y="3657600"/>
            <a:ext cx="5486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MAKE VS BUY VS BUILD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365760" y="3931920"/>
            <a:ext cx="1737360" cy="54864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457200" y="3977640"/>
            <a:ext cx="1554480" cy="164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Internal Develop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2286000" y="3931920"/>
            <a:ext cx="1737360" cy="54864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2377440" y="3977640"/>
            <a:ext cx="1554480" cy="164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External Hire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4206240" y="3931920"/>
            <a:ext cx="1737360" cy="54864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4297680" y="3977640"/>
            <a:ext cx="1554480" cy="164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Automate/Outsource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6035040" y="3657600"/>
            <a:ext cx="265176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 SUPPORT NEEDED FROM AGENCY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6035040" y="3931920"/>
            <a:ext cx="2651760" cy="54864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CBD5E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6126480" y="4023360"/>
            <a:ext cx="2468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☐ Retainers / talent pipelines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☐ Salary/market insight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☐ Campaigns or branded projects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☐ Early-career programmes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365760" y="4775284"/>
            <a:ext cx="8138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YP Recruitment  |  Book a free 30-min discovery call: info@</a:t>
            </a:r>
            <a:r>
              <a:rPr lang="en-US" sz="1000" i="1">
                <a:solidFill>
                  <a:schemeClr val="dk1"/>
                </a:solidFill>
              </a:rPr>
              <a:t>yprecruit.co.uk</a:t>
            </a:r>
            <a:r>
              <a:rPr lang="en-US" sz="10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|  0113 418 0806 | www.</a:t>
            </a:r>
            <a:r>
              <a:rPr lang="en-US" sz="1000" i="1">
                <a:solidFill>
                  <a:schemeClr val="dk1"/>
                </a:solidFill>
              </a:rPr>
              <a:t>yprecruit.co.uk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p3" descr="A black letter with white text  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47896" y="125730"/>
            <a:ext cx="769620" cy="769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617</Words>
  <Application>Microsoft Macintosh PowerPoint</Application>
  <PresentationFormat>On-screen Show (16:9)</PresentationFormat>
  <Paragraphs>98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Your Recruitment Agency</dc:creator>
  <cp:lastModifiedBy>Alexander Bond</cp:lastModifiedBy>
  <cp:revision>1</cp:revision>
  <dcterms:created xsi:type="dcterms:W3CDTF">2026-02-09T11:18:27Z</dcterms:created>
  <dcterms:modified xsi:type="dcterms:W3CDTF">2026-04-01T20:37:36Z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43e79c8-16ce-4717-8427-b73b3f6084ef_Enabled">
    <vt:lpwstr>true</vt:lpwstr>
  </property>
  <property fmtid="{D5CDD505-2E9C-101B-9397-08002B2CF9AE}" pid="3" name="MSIP_Label_a43e79c8-16ce-4717-8427-b73b3f6084ef_SetDate">
    <vt:lpwstr>2026-02-26T14:36:00Z</vt:lpwstr>
  </property>
  <property fmtid="{D5CDD505-2E9C-101B-9397-08002B2CF9AE}" pid="4" name="MSIP_Label_a43e79c8-16ce-4717-8427-b73b3f6084ef_Method">
    <vt:lpwstr>Privileged</vt:lpwstr>
  </property>
  <property fmtid="{D5CDD505-2E9C-101B-9397-08002B2CF9AE}" pid="5" name="MSIP_Label_a43e79c8-16ce-4717-8427-b73b3f6084ef_Name">
    <vt:lpwstr>Public</vt:lpwstr>
  </property>
  <property fmtid="{D5CDD505-2E9C-101B-9397-08002B2CF9AE}" pid="6" name="MSIP_Label_a43e79c8-16ce-4717-8427-b73b3f6084ef_SiteId">
    <vt:lpwstr>057daf85-b1d5-44cd-ab7b-0a4ce1b29eae</vt:lpwstr>
  </property>
  <property fmtid="{D5CDD505-2E9C-101B-9397-08002B2CF9AE}" pid="7" name="MSIP_Label_a43e79c8-16ce-4717-8427-b73b3f6084ef_ActionId">
    <vt:lpwstr>b75bd352-371d-468e-adc9-1a25d5e18d23</vt:lpwstr>
  </property>
  <property fmtid="{D5CDD505-2E9C-101B-9397-08002B2CF9AE}" pid="8" name="MSIP_Label_a43e79c8-16ce-4717-8427-b73b3f6084ef_ContentBits">
    <vt:lpwstr>0</vt:lpwstr>
  </property>
  <property fmtid="{D5CDD505-2E9C-101B-9397-08002B2CF9AE}" pid="9" name="MSIP_Label_a43e79c8-16ce-4717-8427-b73b3f6084ef_Tag">
    <vt:lpwstr>50, 0, 1, 1</vt:lpwstr>
  </property>
</Properties>
</file>