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?>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gvpxh1flOf+RJ/L+E1C1eBGG8s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C31D257-1AF4-4E51-A766-C9F746634510}">
  <a:tblStyle styleId="{EC31D257-1AF4-4E51-A766-C9F746634510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857400" y="685800"/>
            <a:ext cx="34291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" name="Google Shape;9;p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" name="Google Shape;18;p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" name="Google Shape;28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" name="Google Shape;39;p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2" name="Google Shape;52;p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7" name="Google Shape;67;p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Quarterly Talent Review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E6F7F5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E6F7F5"/>
                </a:solidFill>
                <a:latin typeface="Arial"/>
                <a:ea typeface="Arial"/>
                <a:cs typeface="Arial"/>
                <a:sym typeface="Arial"/>
              </a:rPr>
              <a:t>Q__ 20__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"/>
          <p:cNvSpPr/>
          <p:nvPr/>
        </p:nvSpPr>
        <p:spPr>
          <a:xfrm>
            <a:off x="-1066800" y="4125686"/>
            <a:ext cx="11277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Company: __________ | Date: ______  |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white letters on a black background  AI-generated content may be incorrect." id="15" name="Google Shape;1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4093" y="3383280"/>
            <a:ext cx="1306286" cy="13062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Meeting Overview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457200" y="1005840"/>
            <a:ext cx="8229600" cy="457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457200" y="1188720"/>
            <a:ext cx="82296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 xml:space="preserve"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quarterly review is designed to: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Review progress on current engineering/technical vacancies and identify blockers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Assess future engineering/technical headcount needs over the next 3-6 months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Review succession risks and talent pipeline health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lang="en-US"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Share market insights and agree actions for the next quarter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457200" y="32004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Attendees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 xml:space="preserve"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lang="en-US"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Engineering / Technical / Operations Lead: _________________________________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lang="en-US"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HR / People Lead: _________________________________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lang="en-US"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• Recruitment Partner: _________________________________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black letter with white text  AI-generated content may be incorrect." id="25" name="Google Shape;2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86056" y="0"/>
            <a:ext cx="957943" cy="957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Current Vacancies &amp; Progress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[Example data — replace with your own]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"/>
          <p:cNvSpPr/>
          <p:nvPr/>
        </p:nvSpPr>
        <p:spPr>
          <a:xfrm>
            <a:off x="457200" y="1005840"/>
            <a:ext cx="8229600" cy="457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3" name="Google Shape;33;p3"/>
          <p:cNvGraphicFramePr/>
          <p:nvPr/>
        </p:nvGraphicFramePr>
        <p:xfrm>
          <a:off x="457200" y="11887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{EC31D257-1AF4-4E51-A766-C9F746634510}</a:tableStyleId>
              </a:tblPr>
              <a:tblGrid>
                <a:gridCol w="1645925"/>
                <a:gridCol w="1097275"/>
                <a:gridCol w="1097275"/>
                <a:gridCol w="1005850"/>
                <a:gridCol w="2011675"/>
                <a:gridCol w="1371600"/>
              </a:tblGrid>
              <a:tr h="139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Role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Site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Status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Weeks Open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Risks / Blockers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Next Step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Controls Engineer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Manchester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Shortlisting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Limited PLC experience in market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Widen search to trainable candidates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Maintenance Manager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Birmingham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Interviewing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Salary expectations above budget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Review package vs market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Design Engineer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Leeds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Offer Made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Notice period 3 months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Secure start date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34" name="Google Shape;34;p3"/>
          <p:cNvSpPr/>
          <p:nvPr/>
        </p:nvSpPr>
        <p:spPr>
          <a:xfrm>
            <a:off x="457200" y="36576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400"/>
              <a:buFont typeface="Arial"/>
              <a:buNone/>
            </a:pPr>
            <a:r>
              <a:rPr b="1" lang="en-US" sz="14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Market Response Summary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457200" y="397764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>Application volumes: Average (15-20 per role)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>Quality of candidates: Mixed - strong technical skills but limited sector experience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>Time to shortlist: 2-3 weeks on average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black letter with white text  AI-generated content may be incorrect." id="36" name="Google Shape;3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86056" y="0"/>
            <a:ext cx="957943" cy="957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Succession &amp; Risk Snapshot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[Example data — replace with your own]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457200" y="1005840"/>
            <a:ext cx="8229600" cy="457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457200" y="11887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400"/>
              <a:buFont typeface="Arial"/>
              <a:buNone/>
            </a:pPr>
            <a:r>
              <a:rPr i="1" lang="en-US" sz="14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Top 5 Critical Roles (from your Succession Heatmap)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5" name="Google Shape;45;p4"/>
          <p:cNvGraphicFramePr/>
          <p:nvPr/>
        </p:nvGraphicFramePr>
        <p:xfrm>
          <a:off x="457200" y="155448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{EC31D257-1AF4-4E51-A766-C9F746634510}</a:tableStyleId>
              </a:tblPr>
              <a:tblGrid>
                <a:gridCol w="2011675"/>
                <a:gridCol w="1645925"/>
                <a:gridCol w="1645925"/>
                <a:gridCol w="1737350"/>
                <a:gridCol w="1188725"/>
              </a:tblGrid>
              <a:tr h="139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Critical Role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Current Incumbent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Successor Ready?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Key Risk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Status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Senior Controls Engineer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John Smith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1-2 years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Limited PLC cover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⚠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699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Maintenance Manager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Mike Davies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External hire needed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Retirement Q3 2026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🚨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7CE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Electrical Design Lead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Emma Wilson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Now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None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✓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6EFC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46" name="Google Shape;46;p4"/>
          <p:cNvSpPr/>
          <p:nvPr/>
        </p:nvSpPr>
        <p:spPr>
          <a:xfrm>
            <a:off x="457200" y="365760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18096"/>
              </a:buClr>
              <a:buSzPts val="1100"/>
              <a:buFont typeface="Arial"/>
              <a:buNone/>
            </a:pPr>
            <a:r>
              <a:rPr i="1" lang="en-US" sz="1100">
                <a:solidFill>
                  <a:srgbClr val="718096"/>
                </a:solidFill>
                <a:latin typeface="Arial"/>
                <a:ea typeface="Arial"/>
                <a:cs typeface="Arial"/>
                <a:sym typeface="Arial"/>
              </a:rPr>
              <a:t>Legend:  ✓ = Covered   ⚠ = Developing   🚨 = Exposed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457200" y="39319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400"/>
              <a:buFont typeface="Arial"/>
              <a:buNone/>
            </a:pPr>
            <a:r>
              <a:rPr b="1" lang="en-US" sz="14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Overall Assessment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457200" y="425196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>We have good succession coverage in Design but are exposed in Controls and Maintenance. Immediate action needed on Maintenance Manager replacement given retirement timeline.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black letter with white text  AI-generated content may be incorrect." id="49" name="Google Shape;4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86056" y="0"/>
            <a:ext cx="957943" cy="957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Pipeline &amp; Market Insight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[Example data — replace with your own]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457200" y="1005840"/>
            <a:ext cx="8229600" cy="457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457200" y="118872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Active Talent Pools (Built for You)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457200" y="1554480"/>
            <a:ext cx="3840480" cy="1371600"/>
          </a:xfrm>
          <a:prstGeom prst="rect">
            <a:avLst/>
          </a:prstGeom>
          <a:solidFill>
            <a:srgbClr val="D0CECE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548640" y="1645920"/>
            <a:ext cx="3657600" cy="1188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400"/>
              <a:buFont typeface="Arial"/>
              <a:buNone/>
            </a:pPr>
            <a:r>
              <a:rPr b="1" lang="en-US" sz="14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Controls Engineers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 xml:space="preserve">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12 warm candidates identified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4 strong fits for your spec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Mix of Siemens and AB backgrounds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4754880" y="1554480"/>
            <a:ext cx="3840480" cy="1371600"/>
          </a:xfrm>
          <a:prstGeom prst="rect">
            <a:avLst/>
          </a:prstGeom>
          <a:solidFill>
            <a:srgbClr val="D0CECE"/>
          </a:solidFill>
          <a:ln cap="flat" cmpd="sng" w="127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4846320" y="1645920"/>
            <a:ext cx="3657600" cy="1188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400"/>
              <a:buFont typeface="Arial"/>
              <a:buNone/>
            </a:pPr>
            <a:r>
              <a:rPr b="1" lang="en-US" sz="14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Maintenance Engineers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400"/>
              <a:buFont typeface="Arial"/>
              <a:buNone/>
            </a:pPr>
            <a:r>
              <a:rPr lang="en-US" sz="14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 xml:space="preserve">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8 candidates in pipeline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2 actively job searching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100"/>
              <a:buFont typeface="Arial"/>
              <a:buChar char="•"/>
            </a:pPr>
            <a:r>
              <a:rPr lang="en-US" sz="11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Notice periods 4-8 weeks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457200" y="310896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D3748"/>
              </a:buClr>
              <a:buSzPts val="1600"/>
              <a:buFont typeface="Arial"/>
              <a:buNone/>
            </a:pPr>
            <a:r>
              <a:rPr b="1" lang="en-US" sz="1600">
                <a:solidFill>
                  <a:srgbClr val="2D3748"/>
                </a:solidFill>
                <a:latin typeface="Arial"/>
                <a:ea typeface="Arial"/>
                <a:cs typeface="Arial"/>
                <a:sym typeface="Arial"/>
              </a:rPr>
              <a:t>Market Trends (Last Quarter)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457200" y="3429000"/>
            <a:ext cx="8229600" cy="1188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Arial"/>
              <a:buNone/>
            </a:pPr>
            <a:r>
              <a:rPr b="1" lang="en-US" sz="12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>Salary Movement: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>Controls Engineers: £45-55k (up 3% from Q3). Senior roles at £60-70k remain stable.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 xml:space="preserve">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Arial"/>
              <a:buNone/>
            </a:pPr>
            <a:r>
              <a:rPr b="1" lang="en-US" sz="12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>Candidate Expectations: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>Increased focus on work-life balance. Hybrid working less negotiable than 12 months ago. Candidates prioritizing project variety over pure salary.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 xml:space="preserve">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200"/>
              <a:buFont typeface="Arial"/>
              <a:buNone/>
            </a:pPr>
            <a:r>
              <a:rPr b="1" lang="en-US" sz="12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>Counter-Offer Risk: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>Medium (35% of offers in Q4 faced counter-offers, up from 25% in Q3). Suggest discussing career progression early in process.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black letter with white text  AI-generated content may be incorrect." id="64" name="Google Shape;6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86056" y="0"/>
            <a:ext cx="957943" cy="957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90-Day Action Plan</a:t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[Example data — replace with your own]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6"/>
          <p:cNvSpPr/>
          <p:nvPr/>
        </p:nvSpPr>
        <p:spPr>
          <a:xfrm>
            <a:off x="457200" y="1005840"/>
            <a:ext cx="8229600" cy="457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2" name="Google Shape;72;p6"/>
          <p:cNvGraphicFramePr/>
          <p:nvPr/>
        </p:nvGraphicFramePr>
        <p:xfrm>
          <a:off x="457200" y="11887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{EC31D257-1AF4-4E51-A766-C9F746634510}</a:tableStyleId>
              </a:tblPr>
              <a:tblGrid>
                <a:gridCol w="1097275"/>
                <a:gridCol w="2926075"/>
                <a:gridCol w="1463050"/>
                <a:gridCol w="1097275"/>
                <a:gridCol w="1645925"/>
              </a:tblGrid>
              <a:tr h="139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Priority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Action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Owner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Deadline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1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Success Measure</a:t>
                      </a:r>
                      <a:endParaRPr sz="1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Launch Maintenance Manager search with 3-month handover window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Recruitment Partner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Feb 2026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Role advertised and shortlist by March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HIGH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Secure Controls Engineer offer acceptance and start date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Client / Partner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Feb 2026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Candidate starts by April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MED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Build active pipeline for Field Service roles ahead of Q2 expansion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Recruitment Partner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 2026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10+ engaged candidates identified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MED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Review salary benchmarking vs market for Design roles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Client HR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 2026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Updated salary bands agreed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73" name="Google Shape;73;p6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US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Next Review: Q__ 20__ (Date: _________)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Calibri"/>
              <a:buNone/>
            </a:pPr>
            <a:r>
              <a:t/>
            </a:r>
            <a:endParaRPr sz="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>Ready to start your quarterly talent reviews? Book a free 30-min discovery call.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5568"/>
              </a:buClr>
              <a:buSzPts val="1100"/>
              <a:buFont typeface="Arial"/>
              <a:buNone/>
            </a:pPr>
            <a:r>
              <a:rPr lang="en-US" sz="11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>info@</a:t>
            </a:r>
            <a:r>
              <a:rPr lang="en-US" sz="1100">
                <a:solidFill>
                  <a:srgbClr val="4A5568"/>
                </a:solidFill>
              </a:rPr>
              <a:t>yprecruit.co.uk</a:t>
            </a:r>
            <a:r>
              <a:rPr lang="en-US" sz="1100">
                <a:solidFill>
                  <a:srgbClr val="4A5568"/>
                </a:solidFill>
                <a:latin typeface="Arial"/>
                <a:ea typeface="Arial"/>
                <a:cs typeface="Arial"/>
                <a:sym typeface="Arial"/>
              </a:rPr>
              <a:t xml:space="preserve">  |  0113 418 0806 | www.</a:t>
            </a:r>
            <a:r>
              <a:rPr lang="en-US" sz="1100">
                <a:solidFill>
                  <a:srgbClr val="4A5568"/>
                </a:solidFill>
              </a:rPr>
              <a:t>yprecruit.co.uk</a:t>
            </a:r>
            <a:endParaRPr sz="1100">
              <a:solidFill>
                <a:srgbClr val="4A556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black letter with white text  AI-generated content may be incorrect." id="74" name="Google Shape;7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86056" y="0"/>
            <a:ext cx="957943" cy="957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2026-02-09T11:25:09Z</dcterms:created>
  <dc:creator>Your Recruitment Agency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43e79c8-16ce-4717-8427-b73b3f6084ef_Enabled">
    <vt:lpwstr>true</vt:lpwstr>
  </property>
  <property fmtid="{D5CDD505-2E9C-101B-9397-08002B2CF9AE}" pid="3" name="MSIP_Label_a43e79c8-16ce-4717-8427-b73b3f6084ef_SetDate">
    <vt:lpwstr>2026-02-26T14:47:56Z</vt:lpwstr>
  </property>
  <property fmtid="{D5CDD505-2E9C-101B-9397-08002B2CF9AE}" pid="4" name="MSIP_Label_a43e79c8-16ce-4717-8427-b73b3f6084ef_Method">
    <vt:lpwstr>Privileged</vt:lpwstr>
  </property>
  <property fmtid="{D5CDD505-2E9C-101B-9397-08002B2CF9AE}" pid="5" name="MSIP_Label_a43e79c8-16ce-4717-8427-b73b3f6084ef_Name">
    <vt:lpwstr>Public</vt:lpwstr>
  </property>
  <property fmtid="{D5CDD505-2E9C-101B-9397-08002B2CF9AE}" pid="6" name="MSIP_Label_a43e79c8-16ce-4717-8427-b73b3f6084ef_SiteId">
    <vt:lpwstr>057daf85-b1d5-44cd-ab7b-0a4ce1b29eae</vt:lpwstr>
  </property>
  <property fmtid="{D5CDD505-2E9C-101B-9397-08002B2CF9AE}" pid="7" name="MSIP_Label_a43e79c8-16ce-4717-8427-b73b3f6084ef_ActionId">
    <vt:lpwstr>ddcd3076-c7b1-4da7-a7dc-b885e4494bab</vt:lpwstr>
  </property>
  <property fmtid="{D5CDD505-2E9C-101B-9397-08002B2CF9AE}" pid="8" name="MSIP_Label_a43e79c8-16ce-4717-8427-b73b3f6084ef_ContentBits">
    <vt:lpwstr>0</vt:lpwstr>
  </property>
  <property fmtid="{D5CDD505-2E9C-101B-9397-08002B2CF9AE}" pid="9" name="MSIP_Label_a43e79c8-16ce-4717-8427-b73b3f6084ef_Tag">
    <vt:lpwstr>50, 0, 1, 1</vt:lpwstr>
  </property>
</Properties>
</file>